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4" r:id="rId4"/>
  </p:sldMasterIdLst>
  <p:notesMasterIdLst>
    <p:notesMasterId r:id="rId19"/>
  </p:notesMasterIdLst>
  <p:handoutMasterIdLst>
    <p:handoutMasterId r:id="rId20"/>
  </p:handoutMasterIdLst>
  <p:sldIdLst>
    <p:sldId id="256" r:id="rId5"/>
    <p:sldId id="301" r:id="rId6"/>
    <p:sldId id="286" r:id="rId7"/>
    <p:sldId id="302" r:id="rId8"/>
    <p:sldId id="303" r:id="rId9"/>
    <p:sldId id="304" r:id="rId10"/>
    <p:sldId id="305" r:id="rId11"/>
    <p:sldId id="306" r:id="rId12"/>
    <p:sldId id="308" r:id="rId13"/>
    <p:sldId id="309" r:id="rId14"/>
    <p:sldId id="310" r:id="rId15"/>
    <p:sldId id="314" r:id="rId16"/>
    <p:sldId id="312" r:id="rId17"/>
    <p:sldId id="294" r:id="rId18"/>
  </p:sldIdLst>
  <p:sldSz cx="24384000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20" autoAdjust="0"/>
    <p:restoredTop sz="69572"/>
  </p:normalViewPr>
  <p:slideViewPr>
    <p:cSldViewPr snapToGrid="0">
      <p:cViewPr varScale="1">
        <p:scale>
          <a:sx n="43" d="100"/>
          <a:sy n="43" d="100"/>
        </p:scale>
        <p:origin x="66" y="6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17" d="100"/>
          <a:sy n="117" d="100"/>
        </p:scale>
        <p:origin x="2944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55C82D7-ECFD-7440-83EF-5FCBF8465B5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C7F593-2161-7345-B000-16D1FA5D511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AB84A7-FFA0-B544-BE58-5BB18C1E4071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4DF46A-9A82-6E44-8F3B-F09CBBD8BCB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4CE9D0-5B59-2448-878C-28E62B0741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DFCE8D-941A-3240-A4E1-080B114080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2891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5" name="Shape 13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5" name="Shape 14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500">
                <a:solidFill>
                  <a:srgbClr val="0433FF"/>
                </a:solidFill>
              </a:defRPr>
            </a:pPr>
            <a:r>
              <a:rPr lang="en-US" sz="1000" dirty="0"/>
              <a:t> 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6" name="Shape 1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92813" indent="-192813">
              <a:buSzPct val="75000"/>
              <a:buChar char="*"/>
              <a:defRPr sz="2000"/>
            </a:pP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3267209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6" name="Shape 1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92813" indent="-192813">
              <a:buSzPct val="75000"/>
              <a:buChar char="*"/>
              <a:defRPr sz="2000"/>
            </a:pP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866869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6" name="Shape 1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92813" indent="-192813">
              <a:buSzPct val="75000"/>
              <a:buChar char="*"/>
              <a:defRPr sz="2000"/>
            </a:pP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7379024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6" name="Shape 1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92813" indent="-192813">
              <a:buSzPct val="75000"/>
              <a:buChar char="*"/>
              <a:defRPr sz="2000"/>
            </a:pP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60292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5" name="Shape 32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000" dirty="0"/>
          </a:p>
        </p:txBody>
      </p:sp>
    </p:spTree>
    <p:extLst>
      <p:ext uri="{BB962C8B-B14F-4D97-AF65-F5344CB8AC3E}">
        <p14:creationId xmlns:p14="http://schemas.microsoft.com/office/powerpoint/2010/main" val="2769775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6" name="Shape 1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92813" indent="-192813">
              <a:buSzPct val="75000"/>
              <a:buChar char="*"/>
              <a:defRPr sz="2000"/>
            </a:pP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48514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6" name="Shape 1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92813" indent="-192813">
              <a:buSzPct val="75000"/>
              <a:buChar char="*"/>
              <a:defRPr sz="2000"/>
            </a:pP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9800179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6" name="Shape 1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92813" indent="-192813">
              <a:buSzPct val="75000"/>
              <a:buChar char="*"/>
              <a:defRPr sz="2000"/>
            </a:pP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816166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6" name="Shape 1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92813" marR="0" lvl="0" indent="-192813" algn="l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*"/>
              <a:tabLst/>
              <a:defRPr sz="2000"/>
            </a:pPr>
            <a:r>
              <a:rPr lang="en-US" sz="1000" dirty="0">
                <a:latin typeface="Helvetica" pitchFamily="2" charset="0"/>
              </a:rPr>
              <a:t>In Pandemic, you and your fellow players are specialists on a team from the Centers for Disease Control.  You must work together to develop cures and prevent disease outbreaks before 4 deadly diseases contaminate all of humanity.</a:t>
            </a:r>
          </a:p>
          <a:p>
            <a:pPr marL="192813" marR="0" lvl="0" indent="-192813" algn="l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*"/>
              <a:tabLst/>
              <a:defRPr sz="2000"/>
            </a:pPr>
            <a:r>
              <a:rPr lang="en-US" sz="1000" dirty="0">
                <a:latin typeface="Helvetica" pitchFamily="2" charset="0"/>
              </a:rPr>
              <a:t>A lot more fun to think about before March of 2020</a:t>
            </a:r>
          </a:p>
          <a:p>
            <a:pPr marL="192813" indent="-192813">
              <a:buSzPct val="75000"/>
              <a:buChar char="*"/>
              <a:defRPr sz="2000"/>
            </a:pP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5121282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6" name="Shape 1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92813" indent="-192813">
              <a:buSzPct val="75000"/>
              <a:buChar char="*"/>
              <a:defRPr sz="2000"/>
            </a:pP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0412184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6" name="Shape 1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l"/>
            <a:r>
              <a:rPr lang="en-US" sz="4800" dirty="0">
                <a:latin typeface="Helvetica" pitchFamily="2" charset="0"/>
              </a:rPr>
              <a:t>If you have more than 4 in a team: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4800" dirty="0">
                <a:latin typeface="Helvetica" pitchFamily="2" charset="0"/>
              </a:rPr>
              <a:t>you can rotate new players in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4800" dirty="0">
                <a:latin typeface="Helvetica" pitchFamily="2" charset="0"/>
              </a:rPr>
              <a:t>Add another game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4800" dirty="0">
                <a:latin typeface="Helvetica" pitchFamily="2" charset="0"/>
              </a:rPr>
              <a:t>Two people can pair up to be the “Research Team” or “Medical Team” and jointly make decisions for the role</a:t>
            </a:r>
          </a:p>
          <a:p>
            <a:pPr algn="l"/>
            <a:endParaRPr lang="en-US" sz="1800" dirty="0">
              <a:latin typeface="Helvetica" pitchFamily="2" charset="0"/>
            </a:endParaRPr>
          </a:p>
          <a:p>
            <a:pPr algn="l"/>
            <a:r>
              <a:rPr lang="en-US" sz="4800" dirty="0">
                <a:latin typeface="Helvetica" pitchFamily="2" charset="0"/>
              </a:rPr>
              <a:t>If you have fewer than 4 at your table</a:t>
            </a:r>
          </a:p>
          <a:p>
            <a:pPr marL="571500" lvl="3" indent="-571500" algn="l">
              <a:buFont typeface="Arial" panose="020B0604020202020204" pitchFamily="34" charset="0"/>
              <a:buChar char="•"/>
            </a:pPr>
            <a:r>
              <a:rPr lang="en-US" sz="4800" dirty="0">
                <a:latin typeface="Helvetica" pitchFamily="2" charset="0"/>
              </a:rPr>
              <a:t>look for extra people at other tables</a:t>
            </a:r>
          </a:p>
          <a:p>
            <a:pPr marL="571500" lvl="2" indent="-571500" algn="l">
              <a:buFont typeface="Arial" panose="020B0604020202020204" pitchFamily="34" charset="0"/>
              <a:buChar char="•"/>
            </a:pPr>
            <a:r>
              <a:rPr lang="en-US" sz="4800" dirty="0">
                <a:latin typeface="Helvetica" pitchFamily="2" charset="0"/>
              </a:rPr>
              <a:t>the group can jointly play as the Dispatcher</a:t>
            </a:r>
          </a:p>
          <a:p>
            <a:pPr marL="571500" lvl="2" indent="-571500" algn="l">
              <a:buFont typeface="Arial" panose="020B0604020202020204" pitchFamily="34" charset="0"/>
              <a:buChar char="•"/>
            </a:pPr>
            <a:r>
              <a:rPr lang="en-US" sz="4800" dirty="0">
                <a:latin typeface="Helvetica" pitchFamily="2" charset="0"/>
              </a:rPr>
              <a:t>the group can play without the Dispatcher</a:t>
            </a:r>
          </a:p>
          <a:p>
            <a:pPr marL="192813" indent="-192813">
              <a:buSzPct val="75000"/>
              <a:buChar char="*"/>
              <a:defRPr sz="2000"/>
            </a:pP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551031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6" name="Shape 1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92813" indent="-192813">
              <a:buSzPct val="75000"/>
              <a:buChar char="*"/>
              <a:defRPr sz="2000"/>
            </a:pP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0437795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6" name="Shape 1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92813" indent="-192813">
              <a:buSzPct val="75000"/>
              <a:buChar char="*"/>
              <a:defRPr sz="2000"/>
            </a:pP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623272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16933"/>
            <a:ext cx="24384000" cy="13732934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14134" y="4809068"/>
            <a:ext cx="15533872" cy="3292604"/>
          </a:xfrm>
        </p:spPr>
        <p:txBody>
          <a:bodyPr anchor="b">
            <a:noAutofit/>
          </a:bodyPr>
          <a:lstStyle>
            <a:lvl1pPr algn="r">
              <a:defRPr sz="10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14134" y="8101667"/>
            <a:ext cx="15533872" cy="2193798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360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4670" y="1219200"/>
            <a:ext cx="17193336" cy="6807200"/>
          </a:xfrm>
        </p:spPr>
        <p:txBody>
          <a:bodyPr anchor="ctr">
            <a:normAutofit/>
          </a:bodyPr>
          <a:lstStyle>
            <a:lvl1pPr algn="l">
              <a:defRPr sz="8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54670" y="8940800"/>
            <a:ext cx="17193336" cy="3141924"/>
          </a:xfrm>
        </p:spPr>
        <p:txBody>
          <a:bodyPr anchor="ctr">
            <a:normAutofit/>
          </a:bodyPr>
          <a:lstStyle>
            <a:lvl1pPr marL="0" indent="0" algn="l">
              <a:buNone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9144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538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2668" y="1219200"/>
            <a:ext cx="16188268" cy="6045200"/>
          </a:xfrm>
        </p:spPr>
        <p:txBody>
          <a:bodyPr anchor="ctr">
            <a:normAutofit/>
          </a:bodyPr>
          <a:lstStyle>
            <a:lvl1pPr algn="l">
              <a:defRPr sz="8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732278" y="7264400"/>
            <a:ext cx="14449048" cy="762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3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914400" indent="0">
              <a:buFontTx/>
              <a:buNone/>
              <a:defRPr/>
            </a:lvl2pPr>
            <a:lvl3pPr marL="1828800" indent="0">
              <a:buFontTx/>
              <a:buNone/>
              <a:defRPr/>
            </a:lvl3pPr>
            <a:lvl4pPr marL="2743200" indent="0">
              <a:buFontTx/>
              <a:buNone/>
              <a:defRPr/>
            </a:lvl4pPr>
            <a:lvl5pPr marL="3657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54670" y="8940800"/>
            <a:ext cx="17193336" cy="3141924"/>
          </a:xfrm>
        </p:spPr>
        <p:txBody>
          <a:bodyPr anchor="ctr">
            <a:normAutofit/>
          </a:bodyPr>
          <a:lstStyle>
            <a:lvl1pPr marL="0" indent="0" algn="l">
              <a:buNone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9144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083740" y="1580756"/>
            <a:ext cx="1219200" cy="1169552"/>
          </a:xfrm>
          <a:prstGeom prst="rect">
            <a:avLst/>
          </a:prstGeom>
        </p:spPr>
        <p:txBody>
          <a:bodyPr vert="horz" lIns="182880" tIns="91440" rIns="182880" bIns="91440" rtlCol="0" anchor="ctr">
            <a:noAutofit/>
          </a:bodyPr>
          <a:lstStyle/>
          <a:p>
            <a:pPr lvl="0"/>
            <a:r>
              <a:rPr lang="en-US" sz="1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7786022" y="5773112"/>
            <a:ext cx="1219200" cy="1169552"/>
          </a:xfrm>
          <a:prstGeom prst="rect">
            <a:avLst/>
          </a:prstGeom>
        </p:spPr>
        <p:txBody>
          <a:bodyPr vert="horz" lIns="182880" tIns="91440" rIns="182880" bIns="91440" rtlCol="0" anchor="ctr">
            <a:noAutofit/>
          </a:bodyPr>
          <a:lstStyle/>
          <a:p>
            <a:pPr lvl="0"/>
            <a:r>
              <a:rPr lang="en-US" sz="1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360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11240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4670" y="3863976"/>
            <a:ext cx="17193336" cy="5190920"/>
          </a:xfrm>
        </p:spPr>
        <p:txBody>
          <a:bodyPr anchor="b">
            <a:normAutofit/>
          </a:bodyPr>
          <a:lstStyle>
            <a:lvl1pPr algn="l">
              <a:defRPr sz="8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54670" y="9054896"/>
            <a:ext cx="17193336" cy="3027828"/>
          </a:xfrm>
        </p:spPr>
        <p:txBody>
          <a:bodyPr anchor="t">
            <a:normAutofit/>
          </a:bodyPr>
          <a:lstStyle>
            <a:lvl1pPr marL="0" indent="0" algn="l">
              <a:buNone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9144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6778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2668" y="1219200"/>
            <a:ext cx="16188268" cy="6045200"/>
          </a:xfrm>
        </p:spPr>
        <p:txBody>
          <a:bodyPr anchor="ctr">
            <a:normAutofit/>
          </a:bodyPr>
          <a:lstStyle>
            <a:lvl1pPr algn="l">
              <a:defRPr sz="8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54665" y="8026400"/>
            <a:ext cx="17193338" cy="102849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4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914400" indent="0">
              <a:buFontTx/>
              <a:buNone/>
              <a:defRPr/>
            </a:lvl2pPr>
            <a:lvl3pPr marL="1828800" indent="0">
              <a:buFontTx/>
              <a:buNone/>
              <a:defRPr/>
            </a:lvl3pPr>
            <a:lvl4pPr marL="2743200" indent="0">
              <a:buFontTx/>
              <a:buNone/>
              <a:defRPr/>
            </a:lvl4pPr>
            <a:lvl5pPr marL="3657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54670" y="9054896"/>
            <a:ext cx="17193336" cy="3027828"/>
          </a:xfrm>
        </p:spPr>
        <p:txBody>
          <a:bodyPr anchor="t">
            <a:normAutofit/>
          </a:bodyPr>
          <a:lstStyle>
            <a:lvl1pPr marL="0" indent="0" algn="l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9144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083740" y="1580756"/>
            <a:ext cx="1219200" cy="1169552"/>
          </a:xfrm>
          <a:prstGeom prst="rect">
            <a:avLst/>
          </a:prstGeom>
        </p:spPr>
        <p:txBody>
          <a:bodyPr vert="horz" lIns="182880" tIns="91440" rIns="182880" bIns="91440" rtlCol="0" anchor="ctr">
            <a:noAutofit/>
          </a:bodyPr>
          <a:lstStyle/>
          <a:p>
            <a:pPr lvl="0"/>
            <a:r>
              <a:rPr lang="en-US" sz="1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7786022" y="5773112"/>
            <a:ext cx="1219200" cy="1169552"/>
          </a:xfrm>
          <a:prstGeom prst="rect">
            <a:avLst/>
          </a:prstGeom>
        </p:spPr>
        <p:txBody>
          <a:bodyPr vert="horz" lIns="182880" tIns="91440" rIns="182880" bIns="91440" rtlCol="0" anchor="ctr">
            <a:noAutofit/>
          </a:bodyPr>
          <a:lstStyle/>
          <a:p>
            <a:pPr lvl="0"/>
            <a:r>
              <a:rPr lang="en-US" sz="1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2437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599" y="1219200"/>
            <a:ext cx="17176406" cy="6045200"/>
          </a:xfrm>
        </p:spPr>
        <p:txBody>
          <a:bodyPr anchor="ctr">
            <a:normAutofit/>
          </a:bodyPr>
          <a:lstStyle>
            <a:lvl1pPr algn="l">
              <a:defRPr sz="8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54665" y="8026400"/>
            <a:ext cx="17193338" cy="102849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4800">
                <a:solidFill>
                  <a:schemeClr val="accent1"/>
                </a:solidFill>
              </a:defRPr>
            </a:lvl1pPr>
            <a:lvl2pPr marL="914400" indent="0">
              <a:buFontTx/>
              <a:buNone/>
              <a:defRPr/>
            </a:lvl2pPr>
            <a:lvl3pPr marL="1828800" indent="0">
              <a:buFontTx/>
              <a:buNone/>
              <a:defRPr/>
            </a:lvl3pPr>
            <a:lvl4pPr marL="2743200" indent="0">
              <a:buFontTx/>
              <a:buNone/>
              <a:defRPr/>
            </a:lvl4pPr>
            <a:lvl5pPr marL="3657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54670" y="9054896"/>
            <a:ext cx="17193336" cy="3027828"/>
          </a:xfrm>
        </p:spPr>
        <p:txBody>
          <a:bodyPr anchor="t">
            <a:normAutofit/>
          </a:bodyPr>
          <a:lstStyle>
            <a:lvl1pPr marL="0" indent="0" algn="l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9144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7317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0578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935347" y="1219199"/>
            <a:ext cx="2609486" cy="10502902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54670" y="1219200"/>
            <a:ext cx="14120300" cy="105029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599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aphicFrame>
        <p:nvGraphicFramePr>
          <p:cNvPr id="6" name="Table">
            <a:extLst>
              <a:ext uri="{FF2B5EF4-FFF2-40B4-BE49-F238E27FC236}">
                <a16:creationId xmlns:a16="http://schemas.microsoft.com/office/drawing/2014/main" id="{23F8A66C-64B1-BD4B-9739-BDEF282A3A65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663120873"/>
              </p:ext>
            </p:extLst>
          </p:nvPr>
        </p:nvGraphicFramePr>
        <p:xfrm>
          <a:off x="0" y="0"/>
          <a:ext cx="4499372" cy="137160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44993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83426">
                <a:tc>
                  <a:txBody>
                    <a:bodyPr/>
                    <a:lstStyle/>
                    <a:p>
                      <a:pPr defTabSz="914400">
                        <a:defRPr sz="3600"/>
                      </a:pPr>
                      <a:endParaRPr dirty="0"/>
                    </a:p>
                  </a:txBody>
                  <a:tcPr marL="50800" marR="50800" marT="50800" marB="50800" anchor="ctr" horzOverflow="overflow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32574">
                <a:tc>
                  <a:txBody>
                    <a:bodyPr/>
                    <a:lstStyle/>
                    <a:p>
                      <a:pPr defTabSz="914400">
                        <a:defRPr sz="3600"/>
                      </a:pPr>
                      <a:endParaRPr dirty="0"/>
                    </a:p>
                  </a:txBody>
                  <a:tcPr marL="50800" marR="50800" marT="50800" marB="50800" anchor="ctr" horzOverflow="overflow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" name="pasted-image.png">
            <a:extLst>
              <a:ext uri="{FF2B5EF4-FFF2-40B4-BE49-F238E27FC236}">
                <a16:creationId xmlns:a16="http://schemas.microsoft.com/office/drawing/2014/main" id="{ED9A9D6B-72E4-4D43-8C90-7CFC2BBEE5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96" y="430356"/>
            <a:ext cx="2972584" cy="276162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ACAC8A-E2CC-094C-A020-D24FBC5E3CB7}"/>
              </a:ext>
            </a:extLst>
          </p:cNvPr>
          <p:cNvSpPr txBox="1"/>
          <p:nvPr userDrawn="1"/>
        </p:nvSpPr>
        <p:spPr>
          <a:xfrm>
            <a:off x="173444" y="12721927"/>
            <a:ext cx="4152484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" pitchFamily="2" charset="0"/>
                <a:ea typeface="+mn-ea"/>
                <a:cs typeface="+mn-cs"/>
                <a:sym typeface="Helvetica Light"/>
              </a:rPr>
              <a:t>dojo.target.com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D9FBBEC-EE67-6C4C-B755-997D80C2332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3444" y="4200524"/>
            <a:ext cx="4152484" cy="3600451"/>
          </a:xfrm>
          <a:noFill/>
          <a:ln>
            <a:noFill/>
          </a:ln>
        </p:spPr>
        <p:txBody>
          <a:bodyPr anchor="t"/>
          <a:lstStyle>
            <a:lvl1pPr marL="0" indent="0">
              <a:buNone/>
              <a:defRPr b="1">
                <a:solidFill>
                  <a:schemeClr val="bg1"/>
                </a:solidFill>
                <a:latin typeface="Helvetica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6081ED-44F1-5747-BE2D-EA45B9B1D505}"/>
              </a:ext>
            </a:extLst>
          </p:cNvPr>
          <p:cNvCxnSpPr/>
          <p:nvPr userDrawn="1"/>
        </p:nvCxnSpPr>
        <p:spPr>
          <a:xfrm>
            <a:off x="173444" y="3696254"/>
            <a:ext cx="4152484" cy="0"/>
          </a:xfrm>
          <a:prstGeom prst="line">
            <a:avLst/>
          </a:prstGeom>
          <a:noFill/>
          <a:ln w="635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97308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DE737-D1F0-4F4C-9BA4-5C940867CCBB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AD346-F440-A94C-A3B7-EDBA38A2D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961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4670" y="5401735"/>
            <a:ext cx="17193336" cy="3653162"/>
          </a:xfrm>
        </p:spPr>
        <p:txBody>
          <a:bodyPr anchor="b"/>
          <a:lstStyle>
            <a:lvl1pPr algn="l">
              <a:defRPr sz="8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54670" y="9054896"/>
            <a:ext cx="17193336" cy="1720800"/>
          </a:xfrm>
        </p:spPr>
        <p:txBody>
          <a:bodyPr anchor="t"/>
          <a:lstStyle>
            <a:lvl1pPr marL="0" indent="0" algn="l">
              <a:buNone/>
              <a:defRPr sz="4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9144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097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54669" y="4321178"/>
            <a:ext cx="8368070" cy="7761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79940" y="4321179"/>
            <a:ext cx="8368068" cy="77615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848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51491" y="4321966"/>
            <a:ext cx="8371246" cy="1152524"/>
          </a:xfrm>
        </p:spPr>
        <p:txBody>
          <a:bodyPr anchor="b">
            <a:noAutofit/>
          </a:bodyPr>
          <a:lstStyle>
            <a:lvl1pPr marL="0" indent="0">
              <a:buNone/>
              <a:defRPr sz="4800" b="0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51491" y="5474491"/>
            <a:ext cx="8371246" cy="66082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176766" y="4321966"/>
            <a:ext cx="8371236" cy="1152524"/>
          </a:xfrm>
        </p:spPr>
        <p:txBody>
          <a:bodyPr anchor="b">
            <a:noAutofit/>
          </a:bodyPr>
          <a:lstStyle>
            <a:lvl1pPr marL="0" indent="0">
              <a:buNone/>
              <a:defRPr sz="4800" b="0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176769" y="5474491"/>
            <a:ext cx="8371234" cy="66082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159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4668" y="1219200"/>
            <a:ext cx="17193336" cy="2641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622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37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4668" y="2997208"/>
            <a:ext cx="7709056" cy="2556932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20923" y="1029849"/>
            <a:ext cx="9027082" cy="1105287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54668" y="5554139"/>
            <a:ext cx="7709056" cy="5168898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914126" indent="0">
              <a:buNone/>
              <a:defRPr sz="2800"/>
            </a:lvl2pPr>
            <a:lvl3pPr marL="1828252" indent="0">
              <a:buNone/>
              <a:defRPr sz="2400"/>
            </a:lvl3pPr>
            <a:lvl4pPr marL="2742378" indent="0">
              <a:buNone/>
              <a:defRPr sz="2000"/>
            </a:lvl4pPr>
            <a:lvl5pPr marL="3656502" indent="0">
              <a:buNone/>
              <a:defRPr sz="2000"/>
            </a:lvl5pPr>
            <a:lvl6pPr marL="4570628" indent="0">
              <a:buNone/>
              <a:defRPr sz="2000"/>
            </a:lvl6pPr>
            <a:lvl7pPr marL="5484754" indent="0">
              <a:buNone/>
              <a:defRPr sz="2000"/>
            </a:lvl7pPr>
            <a:lvl8pPr marL="6398880" indent="0">
              <a:buNone/>
              <a:defRPr sz="2000"/>
            </a:lvl8pPr>
            <a:lvl9pPr marL="7313006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809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4669" y="9601200"/>
            <a:ext cx="17193334" cy="1133476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54668" y="1219200"/>
            <a:ext cx="17193336" cy="7691436"/>
          </a:xfrm>
        </p:spPr>
        <p:txBody>
          <a:bodyPr anchor="t">
            <a:normAutofit/>
          </a:bodyPr>
          <a:lstStyle>
            <a:lvl1pPr marL="0" indent="0" algn="ctr">
              <a:buNone/>
              <a:defRPr sz="3200"/>
            </a:lvl1pPr>
            <a:lvl2pPr marL="914400" indent="0">
              <a:buNone/>
              <a:defRPr sz="3200"/>
            </a:lvl2pPr>
            <a:lvl3pPr marL="1828800" indent="0">
              <a:buNone/>
              <a:defRPr sz="3200"/>
            </a:lvl3pPr>
            <a:lvl4pPr marL="2743200" indent="0">
              <a:buNone/>
              <a:defRPr sz="3200"/>
            </a:lvl4pPr>
            <a:lvl5pPr marL="3657600" indent="0">
              <a:buNone/>
              <a:defRPr sz="3200"/>
            </a:lvl5pPr>
            <a:lvl6pPr marL="4572000" indent="0">
              <a:buNone/>
              <a:defRPr sz="3200"/>
            </a:lvl6pPr>
            <a:lvl7pPr marL="5486400" indent="0">
              <a:buNone/>
              <a:defRPr sz="3200"/>
            </a:lvl7pPr>
            <a:lvl8pPr marL="6400800" indent="0">
              <a:buNone/>
              <a:defRPr sz="3200"/>
            </a:lvl8pPr>
            <a:lvl9pPr marL="7315200" indent="0">
              <a:buNone/>
              <a:defRPr sz="3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54669" y="10734676"/>
            <a:ext cx="17193334" cy="134804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570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16933"/>
            <a:ext cx="24384000" cy="13732934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54668" y="1219200"/>
            <a:ext cx="17193336" cy="2641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54668" y="4321179"/>
            <a:ext cx="17193336" cy="77615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410267" y="12082725"/>
            <a:ext cx="1823878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10/26/2021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54668" y="12082725"/>
            <a:ext cx="1259522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181327" y="12082725"/>
            <a:ext cx="1366678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412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72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685800" indent="-685800" algn="l" defTabSz="914400" rtl="0" eaLnBrk="1" latinLnBrk="0" hangingPunct="1">
        <a:spcBef>
          <a:spcPts val="2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3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1485900" indent="-571500" algn="l" defTabSz="914400" rtl="0" eaLnBrk="1" latinLnBrk="0" hangingPunct="1">
        <a:spcBef>
          <a:spcPts val="2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3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2286000" indent="-457200" algn="l" defTabSz="914400" rtl="0" eaLnBrk="1" latinLnBrk="0" hangingPunct="1">
        <a:spcBef>
          <a:spcPts val="2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3200400" indent="-457200" algn="l" defTabSz="914400" rtl="0" eaLnBrk="1" latinLnBrk="0" hangingPunct="1">
        <a:spcBef>
          <a:spcPts val="2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4114800" indent="-457200" algn="l" defTabSz="914400" rtl="0" eaLnBrk="1" latinLnBrk="0" hangingPunct="1">
        <a:spcBef>
          <a:spcPts val="2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5029200" indent="-457200" algn="l" defTabSz="914400" rtl="0" eaLnBrk="1" latinLnBrk="0" hangingPunct="1">
        <a:spcBef>
          <a:spcPts val="2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5943600" indent="-457200" algn="l" defTabSz="914400" rtl="0" eaLnBrk="1" latinLnBrk="0" hangingPunct="1">
        <a:spcBef>
          <a:spcPts val="2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6858000" indent="-457200" algn="l" defTabSz="914400" rtl="0" eaLnBrk="1" latinLnBrk="0" hangingPunct="1">
        <a:spcBef>
          <a:spcPts val="2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7772400" indent="-457200" algn="l" defTabSz="914400" rtl="0" eaLnBrk="1" latinLnBrk="0" hangingPunct="1">
        <a:spcBef>
          <a:spcPts val="2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unsplash.com/search/photos/question?utm_source=unsplash&amp;utm_medium=referral&amp;utm_content=creditCopyText" TargetMode="External"/><Relationship Id="rId4" Type="http://schemas.openxmlformats.org/officeDocument/2006/relationships/hyperlink" Target="https://unsplash.com/photos/i--IN3cvEjg?utm_source=unsplash&amp;utm_medium=referral&amp;utm_content=creditCopyText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t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AC7C8962-DF69-9A4F-A676-BB364AF39764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>
            <a:duotone>
              <a:prstClr val="black"/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92" t="6709" b="2381"/>
          <a:stretch/>
        </p:blipFill>
        <p:spPr>
          <a:xfrm>
            <a:off x="10247086" y="-2"/>
            <a:ext cx="14130562" cy="13716002"/>
          </a:xfrm>
          <a:custGeom>
            <a:avLst/>
            <a:gdLst/>
            <a:ahLst/>
            <a:cxnLst/>
            <a:rect l="l" t="t" r="r" b="b"/>
            <a:pathLst>
              <a:path w="7065281" h="6858001">
                <a:moveTo>
                  <a:pt x="379987" y="0"/>
                </a:moveTo>
                <a:lnTo>
                  <a:pt x="7065281" y="0"/>
                </a:lnTo>
                <a:lnTo>
                  <a:pt x="7065281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32D55728-8B5F-4383-8A0F-F7B451F585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7732" y="3357332"/>
            <a:ext cx="10247030" cy="473818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6700" dirty="0"/>
              <a:t>Save the World, Save Your Team - Shifting Mindsets through Cooperative Board Gaming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1ECA14-4F12-5244-8C98-55DDC759F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4670" y="8101662"/>
            <a:ext cx="10226434" cy="219380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endParaRPr lang="en-US" sz="3200" dirty="0"/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742024" y="0"/>
            <a:ext cx="2438400" cy="13716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4850534" y="7362826"/>
            <a:ext cx="9527116" cy="6353174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362952" y="-16934"/>
            <a:ext cx="6014698" cy="13732934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7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206884" y="-16934"/>
            <a:ext cx="5177116" cy="13732934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9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864666" y="6096000"/>
            <a:ext cx="6519334" cy="762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1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669000" y="-16934"/>
            <a:ext cx="5708652" cy="13732934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3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797460" y="-16934"/>
            <a:ext cx="2580188" cy="13732934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5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77998" y="-16934"/>
            <a:ext cx="2499650" cy="13732934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7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743332" y="7179734"/>
            <a:ext cx="3634318" cy="6536266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0" name="Evolving Beyond Immersive Learning"/>
          <p:cNvSpPr txBox="1"/>
          <p:nvPr/>
        </p:nvSpPr>
        <p:spPr>
          <a:xfrm>
            <a:off x="12335798" y="11846775"/>
            <a:ext cx="102656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1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endParaRPr sz="54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2DEBC50-FC70-4CD6-9FB5-357C9D9AB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game on!</a:t>
            </a:r>
            <a:br>
              <a:rPr lang="en-US" dirty="0"/>
            </a:b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FB803CC-5BD4-8645-91FD-9C24FBEF6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You’ll have 55 minutes for gameplay. </a:t>
            </a:r>
          </a:p>
          <a:p>
            <a:r>
              <a:rPr lang="en-US" dirty="0"/>
              <a:t>If you get stuck on the rules, make your best judgment and move forward (better to keep playing than sit and wait).</a:t>
            </a:r>
          </a:p>
          <a:p>
            <a:r>
              <a:rPr lang="en-US" dirty="0"/>
              <a:t>I’ll be walking around to help answer questions.</a:t>
            </a:r>
          </a:p>
          <a:p>
            <a:r>
              <a:rPr lang="en-US" dirty="0"/>
              <a:t>Rotate people in if you have more than four at your table.</a:t>
            </a:r>
          </a:p>
          <a:p>
            <a:r>
              <a:rPr lang="en-US" dirty="0"/>
              <a:t>Take notes and feel free to break for discussions as they come up!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8403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DDD6DE5-75C5-4BB0-A904-576F1D4C9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retro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FB803CC-5BD4-8645-91FD-9C24FBEF6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At your tables…</a:t>
            </a:r>
          </a:p>
          <a:p>
            <a:endParaRPr lang="en-US" dirty="0"/>
          </a:p>
          <a:p>
            <a:r>
              <a:rPr lang="en-US" dirty="0"/>
              <a:t>Revisit the questions from the worksheet</a:t>
            </a:r>
          </a:p>
          <a:p>
            <a:r>
              <a:rPr lang="en-US" dirty="0"/>
              <a:t>Talk about the differences / similarities between gameplay 	and work situations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4403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28666F8-EBE4-4D42-88E3-0373B6E0B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ending where we started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FB803CC-5BD4-8645-91FD-9C24FBEF6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As a workshop participant, I want to:</a:t>
            </a:r>
          </a:p>
          <a:p>
            <a:r>
              <a:rPr lang="en-US" dirty="0"/>
              <a:t> Explain how cooperative board gaming can be used as a retrospective technique so that I can improve my teams.</a:t>
            </a:r>
          </a:p>
          <a:p>
            <a:r>
              <a:rPr lang="en-US" dirty="0"/>
              <a:t> Describe how to relate cooperative board gaming to the cooperative nature of my team's work so that I can help them reflect on their own actions.</a:t>
            </a:r>
          </a:p>
          <a:p>
            <a:r>
              <a:rPr lang="en-US" dirty="0"/>
              <a:t> Facilitate a cooperative board gaming workshop of my own so that I can help shift the mindset of my team, company, or client.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470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6934"/>
            <a:ext cx="24384000" cy="13732934"/>
            <a:chOff x="0" y="-8467"/>
            <a:chExt cx="12192000" cy="6866467"/>
          </a:xfrm>
        </p:grpSpPr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9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99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2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3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" name="Isosceles Triangle 103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5" name="Isosceles Triangle 104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40" name="Content Placeholder 39">
            <a:extLst>
              <a:ext uri="{FF2B5EF4-FFF2-40B4-BE49-F238E27FC236}">
                <a16:creationId xmlns:a16="http://schemas.microsoft.com/office/drawing/2014/main" id="{5AA2D7DB-55BE-4B53-89E3-68628D376F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974" t="-123" r="19919" b="123"/>
          <a:stretch/>
        </p:blipFill>
        <p:spPr>
          <a:xfrm>
            <a:off x="8539708" y="-2"/>
            <a:ext cx="15844292" cy="13716002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35" name="Title 34">
            <a:extLst>
              <a:ext uri="{FF2B5EF4-FFF2-40B4-BE49-F238E27FC236}">
                <a16:creationId xmlns:a16="http://schemas.microsoft.com/office/drawing/2014/main" id="{B1087C2D-5B92-4615-B7F9-F8BC44634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4666" y="5113867"/>
            <a:ext cx="7702246" cy="4775199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457200"/>
            <a:r>
              <a:rPr lang="en-US" sz="7200"/>
              <a:t>questions?</a:t>
            </a:r>
            <a:br>
              <a:rPr lang="en-US" sz="7200"/>
            </a:br>
            <a:endParaRPr lang="en-US" sz="7200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C876253B-0BF7-46B3-9B05-1CB61676F2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935576" y="12959861"/>
            <a:ext cx="7702244" cy="599970"/>
          </a:xfrm>
        </p:spPr>
        <p:txBody>
          <a:bodyPr vert="horz" lIns="91440" tIns="45720" rIns="91440" bIns="45720" rtlCol="0">
            <a:normAutofit/>
          </a:bodyPr>
          <a:lstStyle/>
          <a:p>
            <a:pPr defTabSz="457200">
              <a:spcBef>
                <a:spcPts val="1000"/>
              </a:spcBef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Photo by 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Evan Dennis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 on 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pPr defTabSz="457200">
              <a:spcBef>
                <a:spcPts val="1000"/>
              </a:spcBef>
              <a:buFont typeface="Wingdings 3" charset="2"/>
              <a:buChar char=""/>
            </a:pPr>
            <a:endParaRPr lang="en-US" dirty="0"/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742024" y="0"/>
            <a:ext cx="2438400" cy="13716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4850534" y="7362826"/>
            <a:ext cx="9527116" cy="6353174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1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362952" y="-16934"/>
            <a:ext cx="6014698" cy="13732934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3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206884" y="-16934"/>
            <a:ext cx="5177116" cy="13732934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5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864666" y="6096000"/>
            <a:ext cx="6519334" cy="762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7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669000" y="-16934"/>
            <a:ext cx="5708652" cy="13732934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9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797460" y="-16934"/>
            <a:ext cx="2580188" cy="13732934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1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77998" y="-16934"/>
            <a:ext cx="2499650" cy="13732934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3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743332" y="7179734"/>
            <a:ext cx="3634318" cy="6536266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802268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keep in touch …"/>
          <p:cNvSpPr txBox="1"/>
          <p:nvPr/>
        </p:nvSpPr>
        <p:spPr>
          <a:xfrm>
            <a:off x="171350" y="3048000"/>
            <a:ext cx="4057172" cy="10105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59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endParaRPr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57548DE-A5D8-435C-99D6-224A05171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keep in touch…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F93E237-B5BB-7F4E-9ADE-7C20073AE3A0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0" y="6904038"/>
            <a:ext cx="17192625" cy="108902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7200" b="1" dirty="0">
                <a:solidFill>
                  <a:schemeClr val="tx1"/>
                </a:solidFill>
              </a:rPr>
              <a:t>chris@dillercoaching.com</a:t>
            </a:r>
          </a:p>
          <a:p>
            <a:pPr marL="0" indent="0" algn="ctr">
              <a:buNone/>
            </a:pPr>
            <a:r>
              <a:rPr lang="en-US" sz="7200" b="1" dirty="0">
                <a:solidFill>
                  <a:schemeClr val="tx1"/>
                </a:solidFill>
              </a:rPr>
              <a:t>dillercoaching.com/pandemic</a:t>
            </a:r>
          </a:p>
        </p:txBody>
      </p:sp>
      <p:sp>
        <p:nvSpPr>
          <p:cNvPr id="18" name="Travis Klinker">
            <a:extLst>
              <a:ext uri="{FF2B5EF4-FFF2-40B4-BE49-F238E27FC236}">
                <a16:creationId xmlns:a16="http://schemas.microsoft.com/office/drawing/2014/main" id="{4FDF6085-7817-6040-8C05-FC48053F4D4D}"/>
              </a:ext>
            </a:extLst>
          </p:cNvPr>
          <p:cNvSpPr txBox="1"/>
          <p:nvPr/>
        </p:nvSpPr>
        <p:spPr>
          <a:xfrm>
            <a:off x="3046951" y="6153434"/>
            <a:ext cx="102657" cy="1456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/>
          </a:lstStyle>
          <a:p>
            <a:endParaRPr sz="8800" b="1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B7492D8-7C34-554F-A7F2-9FE3F9FFF3E2}"/>
              </a:ext>
            </a:extLst>
          </p:cNvPr>
          <p:cNvGrpSpPr/>
          <p:nvPr/>
        </p:nvGrpSpPr>
        <p:grpSpPr>
          <a:xfrm>
            <a:off x="4947969" y="5662989"/>
            <a:ext cx="5757711" cy="1210588"/>
            <a:chOff x="15294480" y="7295258"/>
            <a:chExt cx="5757711" cy="1210588"/>
          </a:xfrm>
        </p:grpSpPr>
        <p:pic>
          <p:nvPicPr>
            <p:cNvPr id="319" name="pasted-image.tiff" descr="pasted-image.tif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294480" y="7305403"/>
              <a:ext cx="1335025" cy="117982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21" name="Travis Klinker"/>
            <p:cNvSpPr txBox="1"/>
            <p:nvPr/>
          </p:nvSpPr>
          <p:spPr>
            <a:xfrm>
              <a:off x="16629505" y="7295258"/>
              <a:ext cx="4422686" cy="12105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 algn="l"/>
            </a:lstStyle>
            <a:p>
              <a:r>
                <a:rPr lang="en-US" sz="7200" b="1" dirty="0"/>
                <a:t>/in/</a:t>
              </a:r>
              <a:r>
                <a:rPr lang="en-US" sz="7200" b="1" dirty="0" err="1"/>
                <a:t>cddiller</a:t>
              </a:r>
              <a:endParaRPr sz="7200" b="1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E5A3E84-05F1-7A47-84A1-8B04C6663D2C}"/>
              </a:ext>
            </a:extLst>
          </p:cNvPr>
          <p:cNvGrpSpPr/>
          <p:nvPr/>
        </p:nvGrpSpPr>
        <p:grpSpPr>
          <a:xfrm>
            <a:off x="5111465" y="4424356"/>
            <a:ext cx="5370702" cy="1210588"/>
            <a:chOff x="7309893" y="7230984"/>
            <a:chExt cx="5370702" cy="1210588"/>
          </a:xfrm>
        </p:grpSpPr>
        <p:sp>
          <p:nvSpPr>
            <p:cNvPr id="16" name="Travis Klinker">
              <a:extLst>
                <a:ext uri="{FF2B5EF4-FFF2-40B4-BE49-F238E27FC236}">
                  <a16:creationId xmlns:a16="http://schemas.microsoft.com/office/drawing/2014/main" id="{7EB3E815-56AF-3141-9AC4-DEEEB221CDF8}"/>
                </a:ext>
              </a:extLst>
            </p:cNvPr>
            <p:cNvSpPr txBox="1"/>
            <p:nvPr/>
          </p:nvSpPr>
          <p:spPr>
            <a:xfrm>
              <a:off x="8754840" y="7230984"/>
              <a:ext cx="3925755" cy="12105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 algn="l"/>
            </a:lstStyle>
            <a:p>
              <a:r>
                <a:rPr lang="en-US" sz="7200" b="1" dirty="0"/>
                <a:t>@</a:t>
              </a:r>
              <a:r>
                <a:rPr lang="en-US" sz="7200" b="1" dirty="0" err="1"/>
                <a:t>cddiller</a:t>
              </a:r>
              <a:endParaRPr sz="7200" b="1" dirty="0"/>
            </a:p>
          </p:txBody>
        </p:sp>
        <p:pic>
          <p:nvPicPr>
            <p:cNvPr id="21" name="pasted-image.tif" descr="pasted-image.tif">
              <a:extLst>
                <a:ext uri="{FF2B5EF4-FFF2-40B4-BE49-F238E27FC236}">
                  <a16:creationId xmlns:a16="http://schemas.microsoft.com/office/drawing/2014/main" id="{BB57BD22-8447-1842-B757-C8038BCFD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09893" y="7295258"/>
              <a:ext cx="1330931" cy="1082040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1B295558-0F3F-F749-81BA-4EBBDB569BEB}"/>
              </a:ext>
            </a:extLst>
          </p:cNvPr>
          <p:cNvSpPr/>
          <p:nvPr/>
        </p:nvSpPr>
        <p:spPr>
          <a:xfrm>
            <a:off x="18143755" y="12854226"/>
            <a:ext cx="43364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-apple-system"/>
              </a:rPr>
              <a:t>Image source: </a:t>
            </a:r>
            <a:r>
              <a:rPr lang="en-US" sz="3200" dirty="0" err="1">
                <a:solidFill>
                  <a:schemeClr val="tx1"/>
                </a:solidFill>
                <a:latin typeface="-apple-system"/>
              </a:rPr>
              <a:t>dftba.com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F7D3D3-1DCA-714F-9D51-28B642873C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6595" y="3048000"/>
            <a:ext cx="7129926" cy="712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720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0F94258-A22F-48BB-A7BD-4FF5E3493C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0" r="20500"/>
          <a:stretch/>
        </p:blipFill>
        <p:spPr>
          <a:xfrm>
            <a:off x="20" y="-2"/>
            <a:ext cx="10789900" cy="13716002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ACA48F0-4048-4BA3-8A5A-C12ADA6E6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pPr algn="r" defTabSz="457200"/>
            <a:r>
              <a:rPr lang="en-US" dirty="0"/>
              <a:t>Chris Diller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FB803CC-5BD4-8645-91FD-9C24FBEF60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r" defTabSz="457200">
              <a:spcBef>
                <a:spcPts val="1000"/>
              </a:spcBef>
            </a:pPr>
            <a:r>
              <a:rPr lang="en-US" sz="4400" dirty="0"/>
              <a:t>Leadership Coach and Agilist</a:t>
            </a:r>
          </a:p>
          <a:p>
            <a:pPr algn="r" defTabSz="457200">
              <a:spcBef>
                <a:spcPts val="1000"/>
              </a:spcBef>
            </a:pPr>
            <a:r>
              <a:rPr lang="en-US" sz="2400" dirty="0"/>
              <a:t>Scrum Alliance CTC</a:t>
            </a:r>
          </a:p>
          <a:p>
            <a:pPr algn="r" defTabSz="457200">
              <a:spcBef>
                <a:spcPts val="1000"/>
              </a:spcBef>
            </a:pPr>
            <a:r>
              <a:rPr lang="en-US" sz="2400" dirty="0"/>
              <a:t>International Coaching Federation ACC</a:t>
            </a:r>
          </a:p>
        </p:txBody>
      </p:sp>
      <p:sp>
        <p:nvSpPr>
          <p:cNvPr id="153" name="TravisKlinker…"/>
          <p:cNvSpPr txBox="1"/>
          <p:nvPr/>
        </p:nvSpPr>
        <p:spPr>
          <a:xfrm>
            <a:off x="7454517" y="5264291"/>
            <a:ext cx="102657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t">
            <a:spAutoFit/>
          </a:bodyPr>
          <a:lstStyle/>
          <a:p>
            <a:pPr algn="l">
              <a:defRPr sz="3500"/>
            </a:pPr>
            <a:endParaRPr sz="5400" b="1">
              <a:latin typeface="Helvetica"/>
              <a:ea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735768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D03CF14-692F-40AE-BCD5-D1E3C4140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time together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FB803CC-5BD4-8645-91FD-9C24FBEF6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  <a:p>
            <a:r>
              <a:rPr lang="en-US" dirty="0"/>
              <a:t>Intro to Pandemic</a:t>
            </a:r>
          </a:p>
          <a:p>
            <a:r>
              <a:rPr lang="en-US" dirty="0"/>
              <a:t>Game on!</a:t>
            </a:r>
          </a:p>
          <a:p>
            <a:r>
              <a:rPr lang="en-US" dirty="0"/>
              <a:t>Retrospective / Discussion</a:t>
            </a:r>
          </a:p>
          <a:p>
            <a:r>
              <a:rPr lang="en-US" dirty="0"/>
              <a:t>Questions / Close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8875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55FC552-27F3-426B-B940-20815FB2A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FB803CC-5BD4-8645-91FD-9C24FBEF6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As a workshop participant, I want to:</a:t>
            </a:r>
          </a:p>
          <a:p>
            <a:r>
              <a:rPr lang="en-US" dirty="0"/>
              <a:t>Explain how cooperative board gaming can be used as a retrospective technique so that I can improve my teams.</a:t>
            </a:r>
          </a:p>
          <a:p>
            <a:r>
              <a:rPr lang="en-US" dirty="0"/>
              <a:t>Describe how to relate cooperative board gaming to the cooperative nature of my team's work so that I can help them reflect on their own actions.</a:t>
            </a:r>
          </a:p>
          <a:p>
            <a:r>
              <a:rPr lang="en-US" dirty="0"/>
              <a:t>Facilitate a cooperative board gaming workshop of my own so that I can help shift the mindset of my team, company, or client.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1408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F806502-9FAF-4584-9E2A-D0CE4413B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 to Pandemic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CEC2B5-2361-3645-9A25-D390B5DAF9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923" y="3519848"/>
            <a:ext cx="7025487" cy="702548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2C70F87-77DD-1E4A-AC59-D96624868B03}"/>
              </a:ext>
            </a:extLst>
          </p:cNvPr>
          <p:cNvSpPr/>
          <p:nvPr/>
        </p:nvSpPr>
        <p:spPr>
          <a:xfrm>
            <a:off x="5704689" y="10545335"/>
            <a:ext cx="64873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3600" dirty="0">
                <a:latin typeface="+mj-lt"/>
              </a:rPr>
              <a:t>Pandemic from Z-Man Games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941D7B-8387-E44C-B610-B15CD701EFF6}"/>
              </a:ext>
            </a:extLst>
          </p:cNvPr>
          <p:cNvSpPr/>
          <p:nvPr/>
        </p:nvSpPr>
        <p:spPr>
          <a:xfrm>
            <a:off x="4910667" y="12917325"/>
            <a:ext cx="9144000" cy="527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dirty="0"/>
              <a:t>https://</a:t>
            </a:r>
            <a:r>
              <a:rPr lang="en-US" sz="2800" dirty="0" err="1"/>
              <a:t>www.zmangames.com</a:t>
            </a:r>
            <a:r>
              <a:rPr lang="en-US" sz="2800" dirty="0"/>
              <a:t>/</a:t>
            </a:r>
            <a:r>
              <a:rPr lang="en-US" sz="2800" dirty="0" err="1"/>
              <a:t>en</a:t>
            </a:r>
            <a:r>
              <a:rPr lang="en-US" sz="2800" dirty="0"/>
              <a:t>/products/pandemic/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4048FD-47AC-DE4C-BD6B-2CC663D8C2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4228" y="4847470"/>
            <a:ext cx="11559571" cy="602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1142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9F5CD9-3308-4EA3-8F01-0F5DA5AAE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 to Pandemic</a:t>
            </a:r>
            <a:br>
              <a:rPr lang="en-US" dirty="0"/>
            </a:b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FB803CC-5BD4-8645-91FD-9C24FBEF6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Goal: Discover cures for all four diseases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The team fails if:</a:t>
            </a:r>
          </a:p>
          <a:p>
            <a:pPr lvl="1"/>
            <a:r>
              <a:rPr lang="en-US" dirty="0"/>
              <a:t>Eight outbreaks occur (overly high infection rate in a city)</a:t>
            </a:r>
          </a:p>
          <a:p>
            <a:pPr lvl="1"/>
            <a:r>
              <a:rPr lang="en-US" dirty="0"/>
              <a:t>Not enough disease cubes are left when needed (disease has spread too far)</a:t>
            </a:r>
          </a:p>
          <a:p>
            <a:pPr lvl="1"/>
            <a:r>
              <a:rPr lang="en-US" dirty="0"/>
              <a:t>Not enough player cards are left when needed (ran out of time)</a:t>
            </a:r>
          </a:p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941D7B-8387-E44C-B610-B15CD701EFF6}"/>
              </a:ext>
            </a:extLst>
          </p:cNvPr>
          <p:cNvSpPr/>
          <p:nvPr/>
        </p:nvSpPr>
        <p:spPr>
          <a:xfrm>
            <a:off x="4910667" y="12917325"/>
            <a:ext cx="9144000" cy="527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dirty="0"/>
              <a:t>https://</a:t>
            </a:r>
            <a:r>
              <a:rPr lang="en-US" sz="2800" dirty="0" err="1"/>
              <a:t>www.zmangames.com</a:t>
            </a:r>
            <a:r>
              <a:rPr lang="en-US" sz="2800" dirty="0"/>
              <a:t>/</a:t>
            </a:r>
            <a:r>
              <a:rPr lang="en-US" sz="2800" dirty="0" err="1"/>
              <a:t>en</a:t>
            </a:r>
            <a:r>
              <a:rPr lang="en-US" sz="2800" dirty="0"/>
              <a:t>/products/pandemic/</a:t>
            </a:r>
          </a:p>
        </p:txBody>
      </p:sp>
    </p:spTree>
    <p:extLst>
      <p:ext uri="{BB962C8B-B14F-4D97-AF65-F5344CB8AC3E}">
        <p14:creationId xmlns:p14="http://schemas.microsoft.com/office/powerpoint/2010/main" val="22730266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A869AFE-9330-4682-89E0-4C90D3BD6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team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FB803CC-5BD4-8645-91FD-9C24FBEF60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4668" y="8788399"/>
            <a:ext cx="17193336" cy="3294325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Each person selects one of the four roles. </a:t>
            </a:r>
          </a:p>
          <a:p>
            <a:pPr marL="0" indent="0">
              <a:buNone/>
            </a:pPr>
            <a:r>
              <a:rPr lang="en-US" dirty="0"/>
              <a:t>Everyone can provide input and suggestions, but the one controlling the role makes the final decision on how to act.</a:t>
            </a:r>
          </a:p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941D7B-8387-E44C-B610-B15CD701EFF6}"/>
              </a:ext>
            </a:extLst>
          </p:cNvPr>
          <p:cNvSpPr/>
          <p:nvPr/>
        </p:nvSpPr>
        <p:spPr>
          <a:xfrm>
            <a:off x="4910667" y="12917325"/>
            <a:ext cx="9144000" cy="527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dirty="0"/>
              <a:t>https://</a:t>
            </a:r>
            <a:r>
              <a:rPr lang="en-US" sz="2800" dirty="0" err="1"/>
              <a:t>www.zmangames.com</a:t>
            </a:r>
            <a:r>
              <a:rPr lang="en-US" sz="2800" dirty="0"/>
              <a:t>/</a:t>
            </a:r>
            <a:r>
              <a:rPr lang="en-US" sz="2800" dirty="0" err="1"/>
              <a:t>en</a:t>
            </a:r>
            <a:r>
              <a:rPr lang="en-US" sz="2800" dirty="0"/>
              <a:t>/products/pandemic/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7C7A89-149F-7C41-A772-BFA1D4EF43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0" y="3135893"/>
            <a:ext cx="4050963" cy="56525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B86F38-CD6F-F14A-A32B-1A11B5D65B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4114" y="3135893"/>
            <a:ext cx="4050963" cy="56525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77D73D-051C-EA42-B7CC-1E3457EB8B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788" y="3135893"/>
            <a:ext cx="4182854" cy="56525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20C3ADC-A5BA-8E48-9614-79B5947703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076" y="3135893"/>
            <a:ext cx="4088646" cy="565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8702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D20ABFE-7A59-48E1-B739-E9EECB835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 each player turn</a:t>
            </a:r>
            <a:br>
              <a:rPr lang="en-US" dirty="0"/>
            </a:b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FB803CC-5BD4-8645-91FD-9C24FBEF60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dirty="0">
                <a:latin typeface="Helvetica" pitchFamily="2" charset="0"/>
              </a:rPr>
              <a:t>Complete four actions (move, treat disease, trade cards, discover a cure, </a:t>
            </a:r>
            <a:r>
              <a:rPr lang="en-US" sz="3600" dirty="0" err="1">
                <a:latin typeface="Helvetica" pitchFamily="2" charset="0"/>
              </a:rPr>
              <a:t>etc</a:t>
            </a:r>
            <a:r>
              <a:rPr lang="en-US" sz="3600" dirty="0">
                <a:latin typeface="Helvetica" pitchFamily="2" charset="0"/>
              </a:rPr>
              <a:t>)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dirty="0">
                <a:latin typeface="Helvetica" pitchFamily="2" charset="0"/>
              </a:rPr>
              <a:t>Draw two Player Cards from the Player Deck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dirty="0">
                <a:latin typeface="Helvetica" pitchFamily="2" charset="0"/>
              </a:rPr>
              <a:t>Infect Cities</a:t>
            </a:r>
          </a:p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941D7B-8387-E44C-B610-B15CD701EFF6}"/>
              </a:ext>
            </a:extLst>
          </p:cNvPr>
          <p:cNvSpPr/>
          <p:nvPr/>
        </p:nvSpPr>
        <p:spPr>
          <a:xfrm>
            <a:off x="4910667" y="12917325"/>
            <a:ext cx="9144000" cy="527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dirty="0"/>
              <a:t>https://</a:t>
            </a:r>
            <a:r>
              <a:rPr lang="en-US" sz="2800" dirty="0" err="1"/>
              <a:t>www.zmangames.com</a:t>
            </a:r>
            <a:r>
              <a:rPr lang="en-US" sz="2800" dirty="0"/>
              <a:t>/</a:t>
            </a:r>
            <a:r>
              <a:rPr lang="en-US" sz="2800" dirty="0" err="1"/>
              <a:t>en</a:t>
            </a:r>
            <a:r>
              <a:rPr lang="en-US" sz="2800" dirty="0"/>
              <a:t>/products/pandemic/</a:t>
            </a:r>
          </a:p>
        </p:txBody>
      </p:sp>
    </p:spTree>
    <p:extLst>
      <p:ext uri="{BB962C8B-B14F-4D97-AF65-F5344CB8AC3E}">
        <p14:creationId xmlns:p14="http://schemas.microsoft.com/office/powerpoint/2010/main" val="11551326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7D4A609-A596-4F50-A0D7-ED69C5665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to ponder</a:t>
            </a:r>
            <a:br>
              <a:rPr lang="en-US" dirty="0"/>
            </a:b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FB803CC-5BD4-8645-91FD-9C24FBEF6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similarities do you notice between Pandemic and Agile development? What differences?</a:t>
            </a:r>
          </a:p>
          <a:p>
            <a:endParaRPr lang="en-US" dirty="0"/>
          </a:p>
          <a:p>
            <a:r>
              <a:rPr lang="en-US" dirty="0"/>
              <a:t>Is the team at your table an Agile team?  Are they more or less Agile than your team at work? How so? Why?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901098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theme/theme1.xml><?xml version="1.0" encoding="utf-8"?>
<a:theme xmlns:a="http://schemas.openxmlformats.org/drawingml/2006/main" name="Facet">
  <a:themeElements>
    <a:clrScheme name="Custom 1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ED7D31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0F7EB749FF28E48BAD7CD29C5A9EBAB" ma:contentTypeVersion="10" ma:contentTypeDescription="Create a new document." ma:contentTypeScope="" ma:versionID="c3cbe87a4d36adb1cacbfb303876e110">
  <xsd:schema xmlns:xsd="http://www.w3.org/2001/XMLSchema" xmlns:xs="http://www.w3.org/2001/XMLSchema" xmlns:p="http://schemas.microsoft.com/office/2006/metadata/properties" xmlns:ns2="0980e7da-42b3-4d73-9a7a-9775f8d5d948" xmlns:ns3="8cd722b6-e763-4581-80d0-6375e809e9e8" targetNamespace="http://schemas.microsoft.com/office/2006/metadata/properties" ma:root="true" ma:fieldsID="8db1201e59101e778e4254183e55f41c" ns2:_="" ns3:_="">
    <xsd:import namespace="0980e7da-42b3-4d73-9a7a-9775f8d5d948"/>
    <xsd:import namespace="8cd722b6-e763-4581-80d0-6375e809e9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EventHashCode" minOccurs="0"/>
                <xsd:element ref="ns2:MediaServiceGenerationTime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80e7da-42b3-4d73-9a7a-9775f8d5d94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Location" ma:index="17" nillable="true" ma:displayName="MediaService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d722b6-e763-4581-80d0-6375e809e9e8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8643541-E1DF-448E-9846-80FD22359A3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4CC0545-290A-4E25-8559-D8E5BB52427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980e7da-42b3-4d73-9a7a-9775f8d5d948"/>
    <ds:schemaRef ds:uri="8cd722b6-e763-4581-80d0-6375e809e9e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A917219-96A2-483F-AEF2-922819F6FCCC}">
  <ds:schemaRefs>
    <ds:schemaRef ds:uri="http://purl.org/dc/elements/1.1/"/>
    <ds:schemaRef ds:uri="0980e7da-42b3-4d73-9a7a-9775f8d5d948"/>
    <ds:schemaRef ds:uri="http://www.w3.org/XML/1998/namespace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8cd722b6-e763-4581-80d0-6375e809e9e8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709</Words>
  <Application>Microsoft Office PowerPoint</Application>
  <PresentationFormat>Custom</PresentationFormat>
  <Paragraphs>77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-apple-system</vt:lpstr>
      <vt:lpstr>Arial</vt:lpstr>
      <vt:lpstr>Calibri</vt:lpstr>
      <vt:lpstr>Helvetica</vt:lpstr>
      <vt:lpstr>Helvetica Neue</vt:lpstr>
      <vt:lpstr>Trebuchet MS</vt:lpstr>
      <vt:lpstr>Wingdings 3</vt:lpstr>
      <vt:lpstr>Facet</vt:lpstr>
      <vt:lpstr>Save the World, Save Your Team - Shifting Mindsets through Cooperative Board Gaming</vt:lpstr>
      <vt:lpstr>Chris Diller</vt:lpstr>
      <vt:lpstr>our time together</vt:lpstr>
      <vt:lpstr>learning objectives</vt:lpstr>
      <vt:lpstr>intro to Pandemic</vt:lpstr>
      <vt:lpstr>intro to Pandemic </vt:lpstr>
      <vt:lpstr>the team</vt:lpstr>
      <vt:lpstr>on each player turn </vt:lpstr>
      <vt:lpstr>questions to ponder </vt:lpstr>
      <vt:lpstr>game on! </vt:lpstr>
      <vt:lpstr>retro</vt:lpstr>
      <vt:lpstr>ending where we started</vt:lpstr>
      <vt:lpstr>questions? </vt:lpstr>
      <vt:lpstr>keep in touch…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Chris Diller</cp:lastModifiedBy>
  <cp:revision>156</cp:revision>
  <cp:lastPrinted>2018-10-31T13:25:10Z</cp:lastPrinted>
  <dcterms:modified xsi:type="dcterms:W3CDTF">2021-10-26T21:35:06Z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0x010100E0F7EB749FF28E48BAD7CD29C5A9EBAB</vt:lpwstr>
  </property>
</Properties>
</file>